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56" r:id="rId3"/>
    <p:sldId id="257" r:id="rId4"/>
    <p:sldId id="258" r:id="rId5"/>
    <p:sldId id="259" r:id="rId6"/>
    <p:sldId id="260" r:id="rId7"/>
    <p:sldId id="261" r:id="rId8"/>
    <p:sldId id="26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0070C0"/>
                </a:solidFill>
              </a:rPr>
              <a:t>References</a:t>
            </a:r>
            <a:endParaRPr lang="ar-IQ" dirty="0">
              <a:solidFill>
                <a:srgbClr val="0070C0"/>
              </a:solidFill>
            </a:endParaRPr>
          </a:p>
        </p:txBody>
      </p:sp>
      <p:sp>
        <p:nvSpPr>
          <p:cNvPr id="3" name="عنصر نائب للمحتوى 2"/>
          <p:cNvSpPr>
            <a:spLocks noGrp="1"/>
          </p:cNvSpPr>
          <p:nvPr>
            <p:ph idx="1"/>
          </p:nvPr>
        </p:nvSpPr>
        <p:spPr/>
        <p:txBody>
          <a:bodyPr>
            <a:normAutofit lnSpcReduction="10000"/>
          </a:bodyPr>
          <a:lstStyle/>
          <a:p>
            <a:pPr algn="l" rtl="0"/>
            <a:r>
              <a:rPr lang="en-US" dirty="0"/>
              <a:t>Stefan </a:t>
            </a:r>
            <a:r>
              <a:rPr lang="en-US" dirty="0" err="1"/>
              <a:t>Buttcher</a:t>
            </a:r>
            <a:r>
              <a:rPr lang="en-US" dirty="0"/>
              <a:t>, Charles L. A. Clarke and Gordon V. Cormack (2010). Information Retrieval: Implementing and Evaluating Search Engines. MIT Press. </a:t>
            </a:r>
            <a:endParaRPr lang="en-US" dirty="0" smtClean="0"/>
          </a:p>
          <a:p>
            <a:pPr algn="l" rtl="0"/>
            <a:endParaRPr lang="en-US" dirty="0"/>
          </a:p>
          <a:p>
            <a:pPr algn="l" rtl="0"/>
            <a:r>
              <a:rPr lang="en-US" dirty="0"/>
              <a:t>Christopher D. Manning, </a:t>
            </a:r>
            <a:r>
              <a:rPr lang="en-US" dirty="0" err="1"/>
              <a:t>Prabhakar</a:t>
            </a:r>
            <a:r>
              <a:rPr lang="en-US" dirty="0"/>
              <a:t> </a:t>
            </a:r>
            <a:r>
              <a:rPr lang="en-US" dirty="0" err="1"/>
              <a:t>Raghavan</a:t>
            </a:r>
            <a:r>
              <a:rPr lang="en-US" dirty="0"/>
              <a:t> and </a:t>
            </a:r>
            <a:r>
              <a:rPr lang="en-US" dirty="0" err="1"/>
              <a:t>Hinrich</a:t>
            </a:r>
            <a:r>
              <a:rPr lang="en-US" dirty="0"/>
              <a:t> </a:t>
            </a:r>
            <a:r>
              <a:rPr lang="en-US" dirty="0" err="1"/>
              <a:t>Schütze</a:t>
            </a:r>
            <a:r>
              <a:rPr lang="en-US" dirty="0"/>
              <a:t> (2008). Introduction to Information Retrieval. Cambridge University Press.</a:t>
            </a:r>
            <a:endParaRPr lang="ar-IQ" dirty="0"/>
          </a:p>
        </p:txBody>
      </p:sp>
    </p:spTree>
    <p:extLst>
      <p:ext uri="{BB962C8B-B14F-4D97-AF65-F5344CB8AC3E}">
        <p14:creationId xmlns:p14="http://schemas.microsoft.com/office/powerpoint/2010/main" val="70930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2"/>
            <a:ext cx="7772400" cy="14700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n-US" dirty="0"/>
              <a:t>Information Retrieval System</a:t>
            </a:r>
            <a:endParaRPr lang="ar-IQ" dirty="0"/>
          </a:p>
        </p:txBody>
      </p:sp>
      <p:sp>
        <p:nvSpPr>
          <p:cNvPr id="3" name="عنوان فرعي 2"/>
          <p:cNvSpPr>
            <a:spLocks noGrp="1"/>
          </p:cNvSpPr>
          <p:nvPr>
            <p:ph type="subTitle" idx="1"/>
          </p:nvPr>
        </p:nvSpPr>
        <p:spPr>
          <a:xfrm>
            <a:off x="899592" y="1772816"/>
            <a:ext cx="7776864" cy="3096344"/>
          </a:xfrm>
          <a:ln>
            <a:solidFill>
              <a:schemeClr val="tx1"/>
            </a:solidFill>
          </a:ln>
        </p:spPr>
        <p:txBody>
          <a:bodyPr>
            <a:normAutofit/>
          </a:bodyPr>
          <a:lstStyle/>
          <a:p>
            <a:pPr algn="just"/>
            <a:r>
              <a:rPr lang="en-US" dirty="0">
                <a:solidFill>
                  <a:schemeClr val="tx1"/>
                </a:solidFill>
                <a:cs typeface="+mj-cs"/>
              </a:rPr>
              <a:t>Information retrieval (IR) is finding material (usually documents) of an unstructured nature (usually text) that satisfies an information need from within large collections (usually stored on computers).</a:t>
            </a:r>
          </a:p>
        </p:txBody>
      </p:sp>
    </p:spTree>
    <p:extLst>
      <p:ext uri="{BB962C8B-B14F-4D97-AF65-F5344CB8AC3E}">
        <p14:creationId xmlns:p14="http://schemas.microsoft.com/office/powerpoint/2010/main" val="281837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txBox="1">
            <a:spLocks/>
          </p:cNvSpPr>
          <p:nvPr/>
        </p:nvSpPr>
        <p:spPr>
          <a:xfrm>
            <a:off x="685800" y="116633"/>
            <a:ext cx="7772400" cy="10801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1" anchor="ctr">
            <a:normAutofit fontScale="700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dirty="0"/>
              <a:t>(Fig. 1) The general structure of information retrieval (Classic search model).</a:t>
            </a:r>
            <a:endParaRPr lang="ar-IQ" dirty="0"/>
          </a:p>
        </p:txBody>
      </p:sp>
      <p:pic>
        <p:nvPicPr>
          <p:cNvPr id="105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47788"/>
            <a:ext cx="5949297" cy="4961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179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90662"/>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n-US" dirty="0"/>
              <a:t>The four main steps of IR </a:t>
            </a:r>
            <a:r>
              <a:rPr lang="en-US" dirty="0" smtClean="0"/>
              <a:t>are</a:t>
            </a:r>
            <a:r>
              <a:rPr lang="en-US" dirty="0"/>
              <a:t/>
            </a:r>
            <a:br>
              <a:rPr lang="en-US" dirty="0"/>
            </a:br>
            <a:endParaRPr lang="ar-IQ" dirty="0"/>
          </a:p>
        </p:txBody>
      </p:sp>
      <p:sp>
        <p:nvSpPr>
          <p:cNvPr id="3" name="مستطيل 2"/>
          <p:cNvSpPr/>
          <p:nvPr/>
        </p:nvSpPr>
        <p:spPr>
          <a:xfrm>
            <a:off x="1691680" y="2060848"/>
            <a:ext cx="5598368" cy="2062103"/>
          </a:xfrm>
          <a:prstGeom prst="rect">
            <a:avLst/>
          </a:prstGeom>
        </p:spPr>
        <p:txBody>
          <a:bodyPr wrap="square">
            <a:spAutoFit/>
          </a:bodyPr>
          <a:lstStyle/>
          <a:p>
            <a:pPr algn="just" rtl="0"/>
            <a:r>
              <a:rPr lang="en-US" sz="3200" dirty="0"/>
              <a:t>•</a:t>
            </a:r>
            <a:r>
              <a:rPr lang="en-US" dirty="0"/>
              <a:t>	</a:t>
            </a:r>
            <a:r>
              <a:rPr lang="en-US" sz="3200" dirty="0"/>
              <a:t>Preprocessing </a:t>
            </a:r>
          </a:p>
          <a:p>
            <a:pPr algn="just" rtl="0"/>
            <a:r>
              <a:rPr lang="en-US" sz="3200" dirty="0"/>
              <a:t>•	Term representation </a:t>
            </a:r>
          </a:p>
          <a:p>
            <a:pPr algn="just" rtl="0"/>
            <a:r>
              <a:rPr lang="en-US" sz="3200" dirty="0"/>
              <a:t>•	Dimensionality reduction</a:t>
            </a:r>
          </a:p>
          <a:p>
            <a:pPr algn="just" rtl="0"/>
            <a:r>
              <a:rPr lang="en-US" sz="3200" dirty="0"/>
              <a:t>•	</a:t>
            </a:r>
            <a:r>
              <a:rPr lang="en-US" sz="3200" dirty="0" smtClean="0"/>
              <a:t>IR </a:t>
            </a:r>
            <a:r>
              <a:rPr lang="en-US" sz="3200" dirty="0"/>
              <a:t>algorithm. </a:t>
            </a:r>
          </a:p>
        </p:txBody>
      </p:sp>
    </p:spTree>
    <p:extLst>
      <p:ext uri="{BB962C8B-B14F-4D97-AF65-F5344CB8AC3E}">
        <p14:creationId xmlns:p14="http://schemas.microsoft.com/office/powerpoint/2010/main" val="2333248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548680"/>
            <a:ext cx="8284016" cy="5509200"/>
          </a:xfrm>
          <a:prstGeom prst="rect">
            <a:avLst/>
          </a:prstGeom>
        </p:spPr>
        <p:txBody>
          <a:bodyPr wrap="square">
            <a:spAutoFit/>
          </a:bodyPr>
          <a:lstStyle/>
          <a:p>
            <a:pPr algn="just" rtl="0"/>
            <a:r>
              <a:rPr lang="en-US" sz="3200" dirty="0">
                <a:cs typeface="+mj-cs"/>
              </a:rPr>
              <a:t>The various sub-tasks performed in the preprocessing stage are tokenization, tagging, and removing stop words. Dimensionality reduction aims to reduce the number of words by extracting or selecting the useful words under consideration. Within or after the dimensionality reduction step, term representation is applied to list and index words in the document. Finally, an IR algorithm is invoked to find the best answer for the user query.</a:t>
            </a:r>
          </a:p>
          <a:p>
            <a:pPr algn="just" rtl="0"/>
            <a:endParaRPr lang="en-US" sz="3200" dirty="0"/>
          </a:p>
        </p:txBody>
      </p:sp>
    </p:spTree>
    <p:extLst>
      <p:ext uri="{BB962C8B-B14F-4D97-AF65-F5344CB8AC3E}">
        <p14:creationId xmlns:p14="http://schemas.microsoft.com/office/powerpoint/2010/main" val="3622420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90662"/>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lvl="1" algn="ctr"/>
            <a:r>
              <a:rPr lang="en-US" sz="3200" b="1" dirty="0">
                <a:cs typeface="+mj-cs"/>
              </a:rPr>
              <a:t>Preprocessing Stage</a:t>
            </a:r>
          </a:p>
        </p:txBody>
      </p:sp>
      <p:sp>
        <p:nvSpPr>
          <p:cNvPr id="3" name="مستطيل 2"/>
          <p:cNvSpPr/>
          <p:nvPr/>
        </p:nvSpPr>
        <p:spPr>
          <a:xfrm>
            <a:off x="539552" y="2060848"/>
            <a:ext cx="8352928" cy="3539430"/>
          </a:xfrm>
          <a:prstGeom prst="rect">
            <a:avLst/>
          </a:prstGeom>
        </p:spPr>
        <p:txBody>
          <a:bodyPr wrap="square">
            <a:spAutoFit/>
          </a:bodyPr>
          <a:lstStyle/>
          <a:p>
            <a:pPr algn="just" rtl="0"/>
            <a:r>
              <a:rPr lang="en-US" sz="3200" dirty="0"/>
              <a:t>The preprocessing stage is a preparatory stage that aims to prepare and provide documents for IR. The preprocessing module performs many steps such as </a:t>
            </a:r>
            <a:r>
              <a:rPr lang="en-US" sz="3200" u="sng" dirty="0"/>
              <a:t>tokenization</a:t>
            </a:r>
            <a:r>
              <a:rPr lang="en-US" sz="3200" dirty="0"/>
              <a:t> and </a:t>
            </a:r>
            <a:r>
              <a:rPr lang="en-US" sz="3200" u="sng" dirty="0"/>
              <a:t>stops word </a:t>
            </a:r>
            <a:r>
              <a:rPr lang="en-US" sz="3200" u="sng" dirty="0" smtClean="0"/>
              <a:t>removal and </a:t>
            </a:r>
            <a:r>
              <a:rPr lang="en-US" sz="3200" u="sng" dirty="0"/>
              <a:t>Normalization</a:t>
            </a:r>
            <a:r>
              <a:rPr lang="en-US" sz="3200" dirty="0" smtClean="0"/>
              <a:t>. </a:t>
            </a:r>
            <a:r>
              <a:rPr lang="en-US" sz="3200" dirty="0"/>
              <a:t>In addition, a </a:t>
            </a:r>
            <a:r>
              <a:rPr lang="en-US" sz="3200" u="sng" dirty="0"/>
              <a:t>stemming step</a:t>
            </a:r>
            <a:r>
              <a:rPr lang="en-US" sz="3200" dirty="0"/>
              <a:t> can optionally be performed.</a:t>
            </a:r>
          </a:p>
          <a:p>
            <a:pPr algn="just" rtl="0"/>
            <a:endParaRPr lang="en-US" sz="3200" dirty="0"/>
          </a:p>
        </p:txBody>
      </p:sp>
    </p:spTree>
    <p:extLst>
      <p:ext uri="{BB962C8B-B14F-4D97-AF65-F5344CB8AC3E}">
        <p14:creationId xmlns:p14="http://schemas.microsoft.com/office/powerpoint/2010/main" val="3251076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334373"/>
            <a:ext cx="8284016" cy="5262979"/>
          </a:xfrm>
          <a:prstGeom prst="rect">
            <a:avLst/>
          </a:prstGeom>
        </p:spPr>
        <p:txBody>
          <a:bodyPr wrap="square">
            <a:spAutoFit/>
          </a:bodyPr>
          <a:lstStyle/>
          <a:p>
            <a:pPr algn="just" rtl="0"/>
            <a:r>
              <a:rPr lang="en-US" sz="2800" dirty="0">
                <a:cs typeface="+mj-cs"/>
              </a:rPr>
              <a:t>The first step in processing is tokenization, which divides an input text  into lexical term units (i.e., words) that are separated by spaces and are then represented as a bag-of-words </a:t>
            </a:r>
            <a:r>
              <a:rPr lang="en-US" sz="2800" i="1" dirty="0">
                <a:cs typeface="+mj-cs"/>
              </a:rPr>
              <a:t>w= (w</a:t>
            </a:r>
            <a:r>
              <a:rPr lang="en-US" sz="2800" i="1" baseline="-25000" dirty="0">
                <a:cs typeface="+mj-cs"/>
              </a:rPr>
              <a:t>1</a:t>
            </a:r>
            <a:r>
              <a:rPr lang="en-US" sz="2800" i="1" dirty="0">
                <a:cs typeface="+mj-cs"/>
              </a:rPr>
              <a:t>, . . . , </a:t>
            </a:r>
            <a:r>
              <a:rPr lang="en-US" sz="2800" i="1" dirty="0" err="1">
                <a:cs typeface="+mj-cs"/>
              </a:rPr>
              <a:t>w</a:t>
            </a:r>
            <a:r>
              <a:rPr lang="en-US" sz="2800" i="1" baseline="-25000" dirty="0" err="1">
                <a:cs typeface="+mj-cs"/>
              </a:rPr>
              <a:t>m</a:t>
            </a:r>
            <a:r>
              <a:rPr lang="en-US" sz="2800" i="1" dirty="0">
                <a:cs typeface="+mj-cs"/>
              </a:rPr>
              <a:t>)</a:t>
            </a:r>
            <a:r>
              <a:rPr lang="en-US" sz="2800" dirty="0">
                <a:cs typeface="+mj-cs"/>
              </a:rPr>
              <a:t>. For example, the tokenization of the sentence “</a:t>
            </a:r>
            <a:r>
              <a:rPr lang="en-MY" sz="2800" i="1" dirty="0">
                <a:cs typeface="+mj-cs"/>
              </a:rPr>
              <a:t>Information retrieval is finding material of an unstructured nature that satisfies an information need from within large collections</a:t>
            </a:r>
            <a:r>
              <a:rPr lang="en-US" sz="2800" dirty="0">
                <a:cs typeface="+mj-cs"/>
              </a:rPr>
              <a:t>” is {</a:t>
            </a:r>
            <a:r>
              <a:rPr lang="en-US" sz="2800" i="1" dirty="0">
                <a:cs typeface="+mj-cs"/>
              </a:rPr>
              <a:t>“I</a:t>
            </a:r>
            <a:r>
              <a:rPr lang="en-MY" sz="2800" i="1" dirty="0" err="1">
                <a:cs typeface="+mj-cs"/>
              </a:rPr>
              <a:t>nformation</a:t>
            </a:r>
            <a:r>
              <a:rPr lang="en-US" sz="2800" i="1" dirty="0">
                <a:cs typeface="+mj-cs"/>
              </a:rPr>
              <a:t>”, “</a:t>
            </a:r>
            <a:r>
              <a:rPr lang="en-MY" sz="2800" i="1" dirty="0">
                <a:cs typeface="+mj-cs"/>
              </a:rPr>
              <a:t>retrieval</a:t>
            </a:r>
            <a:r>
              <a:rPr lang="en-US" sz="2800" i="1" dirty="0">
                <a:cs typeface="+mj-cs"/>
              </a:rPr>
              <a:t>”, “</a:t>
            </a:r>
            <a:r>
              <a:rPr lang="en-MY" sz="2800" i="1" dirty="0">
                <a:cs typeface="+mj-cs"/>
              </a:rPr>
              <a:t>is</a:t>
            </a:r>
            <a:r>
              <a:rPr lang="en-US" sz="2800" i="1" dirty="0">
                <a:cs typeface="+mj-cs"/>
              </a:rPr>
              <a:t>”, “</a:t>
            </a:r>
            <a:r>
              <a:rPr lang="en-MY" sz="2800" i="1" dirty="0">
                <a:cs typeface="+mj-cs"/>
              </a:rPr>
              <a:t>finding</a:t>
            </a:r>
            <a:r>
              <a:rPr lang="en-US" sz="2800" i="1" dirty="0">
                <a:cs typeface="+mj-cs"/>
              </a:rPr>
              <a:t>”, “</a:t>
            </a:r>
            <a:r>
              <a:rPr lang="en-MY" sz="2800" i="1" dirty="0">
                <a:cs typeface="+mj-cs"/>
              </a:rPr>
              <a:t>material</a:t>
            </a:r>
            <a:r>
              <a:rPr lang="en-US" sz="2800" i="1" dirty="0">
                <a:cs typeface="+mj-cs"/>
              </a:rPr>
              <a:t>”, “</a:t>
            </a:r>
            <a:r>
              <a:rPr lang="en-MY" sz="2800" i="1" dirty="0">
                <a:cs typeface="+mj-cs"/>
              </a:rPr>
              <a:t>of</a:t>
            </a:r>
            <a:r>
              <a:rPr lang="en-US" sz="2800" i="1" dirty="0">
                <a:cs typeface="+mj-cs"/>
              </a:rPr>
              <a:t>”, “</a:t>
            </a:r>
            <a:r>
              <a:rPr lang="en-MY" sz="2800" i="1" dirty="0">
                <a:cs typeface="+mj-cs"/>
              </a:rPr>
              <a:t>an</a:t>
            </a:r>
            <a:r>
              <a:rPr lang="en-US" sz="2800" i="1" dirty="0">
                <a:cs typeface="+mj-cs"/>
              </a:rPr>
              <a:t>”, “</a:t>
            </a:r>
            <a:r>
              <a:rPr lang="en-MY" sz="2800" i="1" dirty="0">
                <a:cs typeface="+mj-cs"/>
              </a:rPr>
              <a:t>un</a:t>
            </a:r>
            <a:r>
              <a:rPr lang="en-US" sz="2800" i="1" dirty="0">
                <a:cs typeface="+mj-cs"/>
              </a:rPr>
              <a:t>structured”, “nature”, “</a:t>
            </a:r>
            <a:r>
              <a:rPr lang="en-MY" sz="2800" i="1" dirty="0">
                <a:cs typeface="+mj-cs"/>
              </a:rPr>
              <a:t>that</a:t>
            </a:r>
            <a:r>
              <a:rPr lang="en-US" sz="2800" i="1" dirty="0">
                <a:cs typeface="+mj-cs"/>
              </a:rPr>
              <a:t>”, “</a:t>
            </a:r>
            <a:r>
              <a:rPr lang="en-MY" sz="2800" i="1" dirty="0">
                <a:cs typeface="+mj-cs"/>
              </a:rPr>
              <a:t>satisfies</a:t>
            </a:r>
            <a:r>
              <a:rPr lang="en-US" sz="2800" i="1" dirty="0">
                <a:cs typeface="+mj-cs"/>
              </a:rPr>
              <a:t>”, “</a:t>
            </a:r>
            <a:r>
              <a:rPr lang="en-MY" sz="2800" i="1" dirty="0">
                <a:cs typeface="+mj-cs"/>
              </a:rPr>
              <a:t>an</a:t>
            </a:r>
            <a:r>
              <a:rPr lang="en-US" sz="2800" i="1" dirty="0">
                <a:cs typeface="+mj-cs"/>
              </a:rPr>
              <a:t>”, “</a:t>
            </a:r>
            <a:r>
              <a:rPr lang="en-MY" sz="2800" i="1" dirty="0">
                <a:cs typeface="+mj-cs"/>
              </a:rPr>
              <a:t>information</a:t>
            </a:r>
            <a:r>
              <a:rPr lang="en-US" sz="2800" i="1" dirty="0">
                <a:cs typeface="+mj-cs"/>
              </a:rPr>
              <a:t>”, “</a:t>
            </a:r>
            <a:r>
              <a:rPr lang="en-MY" sz="2800" i="1" dirty="0">
                <a:cs typeface="+mj-cs"/>
              </a:rPr>
              <a:t>need</a:t>
            </a:r>
            <a:r>
              <a:rPr lang="en-US" sz="2800" i="1" dirty="0">
                <a:cs typeface="+mj-cs"/>
              </a:rPr>
              <a:t>”, “</a:t>
            </a:r>
            <a:r>
              <a:rPr lang="en-MY" sz="2800" i="1" dirty="0">
                <a:cs typeface="+mj-cs"/>
              </a:rPr>
              <a:t>from</a:t>
            </a:r>
            <a:r>
              <a:rPr lang="en-US" sz="2800" i="1" dirty="0">
                <a:cs typeface="+mj-cs"/>
              </a:rPr>
              <a:t>”, “</a:t>
            </a:r>
            <a:r>
              <a:rPr lang="en-MY" sz="2800" i="1" dirty="0">
                <a:cs typeface="+mj-cs"/>
              </a:rPr>
              <a:t>within</a:t>
            </a:r>
            <a:r>
              <a:rPr lang="en-US" sz="2800" i="1" dirty="0">
                <a:cs typeface="+mj-cs"/>
              </a:rPr>
              <a:t>”, “</a:t>
            </a:r>
            <a:r>
              <a:rPr lang="en-MY" sz="2800" i="1" dirty="0">
                <a:cs typeface="+mj-cs"/>
              </a:rPr>
              <a:t>large</a:t>
            </a:r>
            <a:r>
              <a:rPr lang="en-US" sz="2800" i="1" dirty="0">
                <a:cs typeface="+mj-cs"/>
              </a:rPr>
              <a:t>”, “</a:t>
            </a:r>
            <a:r>
              <a:rPr lang="en-MY" sz="2800" i="1" dirty="0">
                <a:cs typeface="+mj-cs"/>
              </a:rPr>
              <a:t>collections</a:t>
            </a:r>
            <a:r>
              <a:rPr lang="en-US" sz="2800" i="1" dirty="0">
                <a:cs typeface="+mj-cs"/>
              </a:rPr>
              <a:t>”</a:t>
            </a:r>
            <a:r>
              <a:rPr lang="en-US" sz="2800" dirty="0">
                <a:cs typeface="+mj-cs"/>
              </a:rPr>
              <a:t>}. </a:t>
            </a:r>
          </a:p>
          <a:p>
            <a:pPr algn="just" rtl="0"/>
            <a:endParaRPr lang="en-US" sz="2800" dirty="0"/>
          </a:p>
        </p:txBody>
      </p:sp>
      <p:sp>
        <p:nvSpPr>
          <p:cNvPr id="4" name="عنوان 1"/>
          <p:cNvSpPr>
            <a:spLocks noGrp="1"/>
          </p:cNvSpPr>
          <p:nvPr>
            <p:ph type="title"/>
          </p:nvPr>
        </p:nvSpPr>
        <p:spPr>
          <a:xfrm>
            <a:off x="539552" y="0"/>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lvl="1" algn="ctr"/>
            <a:r>
              <a:rPr lang="en-US" sz="3600" b="1" dirty="0"/>
              <a:t>tokenization</a:t>
            </a:r>
            <a:endParaRPr lang="en-US" sz="3600" b="1" dirty="0">
              <a:cs typeface="+mj-cs"/>
            </a:endParaRPr>
          </a:p>
        </p:txBody>
      </p:sp>
    </p:spTree>
    <p:extLst>
      <p:ext uri="{BB962C8B-B14F-4D97-AF65-F5344CB8AC3E}">
        <p14:creationId xmlns:p14="http://schemas.microsoft.com/office/powerpoint/2010/main" val="41362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334373"/>
            <a:ext cx="8284016" cy="4401205"/>
          </a:xfrm>
          <a:prstGeom prst="rect">
            <a:avLst/>
          </a:prstGeom>
        </p:spPr>
        <p:txBody>
          <a:bodyPr wrap="square">
            <a:spAutoFit/>
          </a:bodyPr>
          <a:lstStyle/>
          <a:p>
            <a:pPr algn="just" rtl="0"/>
            <a:r>
              <a:rPr lang="en-US" sz="2800" dirty="0"/>
              <a:t>Then, frequent words that do not contain significant information are eliminated such as stop words (sometimes known as a stop list). Removing such words improves IR system performance by ignoring words that frequently appear in every document. Therefore, stop words are not important features for retrieval. In addition, the number of indexing words will be reduced, saving space and time. Such words include auxiliary verbs (e.g., is, are, will, was and prepositions (e.g., to, at). </a:t>
            </a:r>
          </a:p>
        </p:txBody>
      </p:sp>
      <p:sp>
        <p:nvSpPr>
          <p:cNvPr id="4" name="عنوان 1"/>
          <p:cNvSpPr>
            <a:spLocks noGrp="1"/>
          </p:cNvSpPr>
          <p:nvPr>
            <p:ph type="title"/>
          </p:nvPr>
        </p:nvSpPr>
        <p:spPr>
          <a:xfrm>
            <a:off x="539552" y="0"/>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lvl="1" algn="ctr"/>
            <a:r>
              <a:rPr lang="en-US" sz="3600" u="sng" dirty="0" smtClean="0"/>
              <a:t>stops word removal</a:t>
            </a:r>
            <a:r>
              <a:rPr lang="en-US" sz="3600" dirty="0" smtClean="0"/>
              <a:t>.</a:t>
            </a:r>
            <a:endParaRPr lang="en-US" sz="3600" b="1" dirty="0">
              <a:cs typeface="+mj-cs"/>
            </a:endParaRPr>
          </a:p>
        </p:txBody>
      </p:sp>
    </p:spTree>
    <p:extLst>
      <p:ext uri="{BB962C8B-B14F-4D97-AF65-F5344CB8AC3E}">
        <p14:creationId xmlns:p14="http://schemas.microsoft.com/office/powerpoint/2010/main" val="3108281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463</Words>
  <Application>Microsoft Office PowerPoint</Application>
  <PresentationFormat>عرض على الشاشة (3:4)‏</PresentationFormat>
  <Paragraphs>19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References</vt:lpstr>
      <vt:lpstr>Information Retrieval System</vt:lpstr>
      <vt:lpstr>عرض تقديمي في PowerPoint</vt:lpstr>
      <vt:lpstr>The four main steps of IR are </vt:lpstr>
      <vt:lpstr>عرض تقديمي في PowerPoint</vt:lpstr>
      <vt:lpstr>Preprocessing Stage</vt:lpstr>
      <vt:lpstr>tokenization</vt:lpstr>
      <vt:lpstr>stops word removal.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Retrieval System</dc:title>
  <dc:creator>Sayid Jasim</dc:creator>
  <cp:lastModifiedBy>مجموعة النفوذ</cp:lastModifiedBy>
  <cp:revision>12</cp:revision>
  <dcterms:created xsi:type="dcterms:W3CDTF">2018-10-04T06:57:30Z</dcterms:created>
  <dcterms:modified xsi:type="dcterms:W3CDTF">2019-12-16T19:23:23Z</dcterms:modified>
</cp:coreProperties>
</file>